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81" r:id="rId4"/>
    <p:sldId id="259" r:id="rId5"/>
    <p:sldId id="280" r:id="rId6"/>
    <p:sldId id="267" r:id="rId7"/>
    <p:sldId id="258" r:id="rId8"/>
    <p:sldId id="266" r:id="rId9"/>
    <p:sldId id="278" r:id="rId10"/>
    <p:sldId id="265" r:id="rId11"/>
    <p:sldId id="261" r:id="rId12"/>
    <p:sldId id="284" r:id="rId13"/>
    <p:sldId id="285" r:id="rId14"/>
    <p:sldId id="264" r:id="rId15"/>
    <p:sldId id="268" r:id="rId16"/>
    <p:sldId id="272" r:id="rId17"/>
    <p:sldId id="271" r:id="rId18"/>
    <p:sldId id="287" r:id="rId19"/>
    <p:sldId id="275" r:id="rId20"/>
    <p:sldId id="269" r:id="rId21"/>
    <p:sldId id="279" r:id="rId22"/>
    <p:sldId id="282" r:id="rId23"/>
    <p:sldId id="283" r:id="rId24"/>
    <p:sldId id="273" r:id="rId25"/>
    <p:sldId id="274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Kraweckyj" userId="c50fc384e7fd32dd" providerId="LiveId" clId="{B0EF3872-F1C2-4BC0-9716-F9BEDFDFB11D}"/>
    <pc:docChg chg="modSld sldOrd">
      <pc:chgData name="Jake Kraweckyj" userId="c50fc384e7fd32dd" providerId="LiveId" clId="{B0EF3872-F1C2-4BC0-9716-F9BEDFDFB11D}" dt="2024-08-28T04:25:19.499" v="201" actId="20577"/>
      <pc:docMkLst>
        <pc:docMk/>
      </pc:docMkLst>
      <pc:sldChg chg="modSp mod">
        <pc:chgData name="Jake Kraweckyj" userId="c50fc384e7fd32dd" providerId="LiveId" clId="{B0EF3872-F1C2-4BC0-9716-F9BEDFDFB11D}" dt="2024-08-27T23:38:46.843" v="117" actId="20577"/>
        <pc:sldMkLst>
          <pc:docMk/>
          <pc:sldMk cId="2328210737" sldId="257"/>
        </pc:sldMkLst>
        <pc:spChg chg="mod">
          <ac:chgData name="Jake Kraweckyj" userId="c50fc384e7fd32dd" providerId="LiveId" clId="{B0EF3872-F1C2-4BC0-9716-F9BEDFDFB11D}" dt="2024-08-27T23:38:46.843" v="117" actId="20577"/>
          <ac:spMkLst>
            <pc:docMk/>
            <pc:sldMk cId="2328210737" sldId="257"/>
            <ac:spMk id="3" creationId="{51419DF7-7612-C0D5-61CC-1DD98F1513F3}"/>
          </ac:spMkLst>
        </pc:spChg>
      </pc:sldChg>
      <pc:sldChg chg="modSp mod">
        <pc:chgData name="Jake Kraweckyj" userId="c50fc384e7fd32dd" providerId="LiveId" clId="{B0EF3872-F1C2-4BC0-9716-F9BEDFDFB11D}" dt="2024-08-28T04:24:41.139" v="189" actId="20577"/>
        <pc:sldMkLst>
          <pc:docMk/>
          <pc:sldMk cId="2159661131" sldId="264"/>
        </pc:sldMkLst>
        <pc:spChg chg="mod">
          <ac:chgData name="Jake Kraweckyj" userId="c50fc384e7fd32dd" providerId="LiveId" clId="{B0EF3872-F1C2-4BC0-9716-F9BEDFDFB11D}" dt="2024-08-28T04:24:41.139" v="189" actId="20577"/>
          <ac:spMkLst>
            <pc:docMk/>
            <pc:sldMk cId="2159661131" sldId="264"/>
            <ac:spMk id="4" creationId="{F8D2E74B-0469-1296-8D50-09CDB8217EFB}"/>
          </ac:spMkLst>
        </pc:spChg>
      </pc:sldChg>
      <pc:sldChg chg="modSp mod">
        <pc:chgData name="Jake Kraweckyj" userId="c50fc384e7fd32dd" providerId="LiveId" clId="{B0EF3872-F1C2-4BC0-9716-F9BEDFDFB11D}" dt="2024-08-28T04:24:28.587" v="188" actId="20577"/>
        <pc:sldMkLst>
          <pc:docMk/>
          <pc:sldMk cId="1309885373" sldId="265"/>
        </pc:sldMkLst>
        <pc:spChg chg="mod">
          <ac:chgData name="Jake Kraweckyj" userId="c50fc384e7fd32dd" providerId="LiveId" clId="{B0EF3872-F1C2-4BC0-9716-F9BEDFDFB11D}" dt="2024-08-28T04:24:28.587" v="188" actId="20577"/>
          <ac:spMkLst>
            <pc:docMk/>
            <pc:sldMk cId="1309885373" sldId="265"/>
            <ac:spMk id="3" creationId="{635580F0-B362-DFBB-DFD9-F4AA68B02453}"/>
          </ac:spMkLst>
        </pc:spChg>
      </pc:sldChg>
      <pc:sldChg chg="modSp mod">
        <pc:chgData name="Jake Kraweckyj" userId="c50fc384e7fd32dd" providerId="LiveId" clId="{B0EF3872-F1C2-4BC0-9716-F9BEDFDFB11D}" dt="2024-08-28T00:09:45.658" v="158" actId="20577"/>
        <pc:sldMkLst>
          <pc:docMk/>
          <pc:sldMk cId="4222341579" sldId="269"/>
        </pc:sldMkLst>
        <pc:spChg chg="mod">
          <ac:chgData name="Jake Kraweckyj" userId="c50fc384e7fd32dd" providerId="LiveId" clId="{B0EF3872-F1C2-4BC0-9716-F9BEDFDFB11D}" dt="2024-08-28T00:09:45.658" v="158" actId="20577"/>
          <ac:spMkLst>
            <pc:docMk/>
            <pc:sldMk cId="4222341579" sldId="269"/>
            <ac:spMk id="4" creationId="{F8D2E74B-0469-1296-8D50-09CDB8217EFB}"/>
          </ac:spMkLst>
        </pc:spChg>
      </pc:sldChg>
      <pc:sldChg chg="modSp mod">
        <pc:chgData name="Jake Kraweckyj" userId="c50fc384e7fd32dd" providerId="LiveId" clId="{B0EF3872-F1C2-4BC0-9716-F9BEDFDFB11D}" dt="2024-08-28T04:25:19.499" v="201" actId="20577"/>
        <pc:sldMkLst>
          <pc:docMk/>
          <pc:sldMk cId="3289622371" sldId="274"/>
        </pc:sldMkLst>
        <pc:spChg chg="mod">
          <ac:chgData name="Jake Kraweckyj" userId="c50fc384e7fd32dd" providerId="LiveId" clId="{B0EF3872-F1C2-4BC0-9716-F9BEDFDFB11D}" dt="2024-08-28T04:25:19.499" v="201" actId="20577"/>
          <ac:spMkLst>
            <pc:docMk/>
            <pc:sldMk cId="3289622371" sldId="274"/>
            <ac:spMk id="4" creationId="{F8D2E74B-0469-1296-8D50-09CDB8217EFB}"/>
          </ac:spMkLst>
        </pc:spChg>
      </pc:sldChg>
      <pc:sldChg chg="ord">
        <pc:chgData name="Jake Kraweckyj" userId="c50fc384e7fd32dd" providerId="LiveId" clId="{B0EF3872-F1C2-4BC0-9716-F9BEDFDFB11D}" dt="2024-08-27T23:46:37.099" v="119"/>
        <pc:sldMkLst>
          <pc:docMk/>
          <pc:sldMk cId="42949240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0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5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2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813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6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9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5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4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1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7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8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4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8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3090-F27A-4A5E-91B5-316CD520A01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8208-457A-4710-B19E-F5E654286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39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CC22-E284-3FA4-9421-F038A3039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Content case study: </a:t>
            </a:r>
            <a:br>
              <a:rPr lang="en-GB" dirty="0"/>
            </a:br>
            <a:r>
              <a:rPr lang="en-GB" dirty="0"/>
              <a:t>ANZ </a:t>
            </a:r>
            <a:r>
              <a:rPr lang="en-GB" dirty="0" err="1"/>
              <a:t>GoBiz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952F5-507C-AB10-10AF-E1535DECC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Jake Kraweckyj</a:t>
            </a:r>
          </a:p>
        </p:txBody>
      </p:sp>
    </p:spTree>
    <p:extLst>
      <p:ext uri="{BB962C8B-B14F-4D97-AF65-F5344CB8AC3E}">
        <p14:creationId xmlns:p14="http://schemas.microsoft.com/office/powerpoint/2010/main" val="130425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E0C0-73AA-4561-D3A4-1DB6EED4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where I came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580F0-B362-DFBB-DFD9-F4AA68B0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team and researchers had done initial user interviews with SMEs. </a:t>
            </a:r>
          </a:p>
          <a:p>
            <a:r>
              <a:rPr lang="en-GB" dirty="0"/>
              <a:t>I was brought in just after the stage where ANZ had decided which back-end approach they’d use to create the application, but with no concrete wireframes. Just one or two rough ideas. </a:t>
            </a:r>
          </a:p>
          <a:p>
            <a:r>
              <a:rPr lang="en-GB" dirty="0"/>
              <a:t>Brought in to help create a clickable prototype proof-of-concept. </a:t>
            </a:r>
          </a:p>
          <a:p>
            <a:r>
              <a:rPr lang="en-GB" dirty="0"/>
              <a:t>Slowly got more and more involved with back-end </a:t>
            </a:r>
            <a:r>
              <a:rPr lang="en-GB" dirty="0" err="1"/>
              <a:t>devs</a:t>
            </a:r>
            <a:r>
              <a:rPr lang="en-GB" dirty="0"/>
              <a:t>, Legal, Compliance, Risk, Product, other areas of Design and more.</a:t>
            </a:r>
          </a:p>
        </p:txBody>
      </p:sp>
    </p:spTree>
    <p:extLst>
      <p:ext uri="{BB962C8B-B14F-4D97-AF65-F5344CB8AC3E}">
        <p14:creationId xmlns:p14="http://schemas.microsoft.com/office/powerpoint/2010/main" val="130988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F29B-7729-9807-CC56-25AAC0FE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questions we needed to ask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5599D-D8BA-36FF-E638-F5A4A894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We have the technology and the budget to speed up this application process in the back-end. What does an industry-leading online application look like from the front-end?</a:t>
            </a:r>
          </a:p>
          <a:p>
            <a:r>
              <a:rPr lang="en-GB" dirty="0"/>
              <a:t>There are lots of steps for an SME to complete, and a lot of information we need from them even before the conditional offer. How do we make this feel as natural as possible?</a:t>
            </a:r>
          </a:p>
          <a:p>
            <a:r>
              <a:rPr lang="en-GB" dirty="0"/>
              <a:t>How can we keep SMEs informed every step of the way, and manage expectations if they don’t get the amount they asked for?</a:t>
            </a:r>
          </a:p>
          <a:p>
            <a:r>
              <a:rPr lang="en-GB" dirty="0"/>
              <a:t>How can we replicate that level of trust and expertise from an ANZ banker, in an (almost) purely online application?</a:t>
            </a:r>
          </a:p>
        </p:txBody>
      </p:sp>
    </p:spTree>
    <p:extLst>
      <p:ext uri="{BB962C8B-B14F-4D97-AF65-F5344CB8AC3E}">
        <p14:creationId xmlns:p14="http://schemas.microsoft.com/office/powerpoint/2010/main" val="328908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1A20-CF4A-2D33-01CD-62035B1A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job stories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CD341F-D4CF-0A03-E02A-28B0B32F07AE}"/>
              </a:ext>
            </a:extLst>
          </p:cNvPr>
          <p:cNvSpPr txBox="1">
            <a:spLocks/>
          </p:cNvSpPr>
          <p:nvPr/>
        </p:nvSpPr>
        <p:spPr>
          <a:xfrm>
            <a:off x="1141413" y="1783369"/>
            <a:ext cx="5591897" cy="4456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I start the application process</a:t>
            </a:r>
          </a:p>
          <a:p>
            <a:r>
              <a:rPr lang="en-GB" dirty="0"/>
              <a:t>I WANT to know how long the application will take</a:t>
            </a:r>
          </a:p>
          <a:p>
            <a:r>
              <a:rPr lang="en-GB" dirty="0"/>
              <a:t>SO THAT I can book out the right amount of time to complete it</a:t>
            </a:r>
          </a:p>
          <a:p>
            <a:endParaRPr lang="en-GB" dirty="0"/>
          </a:p>
          <a:p>
            <a:r>
              <a:rPr lang="en-GB" dirty="0"/>
              <a:t>WHEN I start the application process</a:t>
            </a:r>
          </a:p>
          <a:p>
            <a:r>
              <a:rPr lang="en-GB" dirty="0"/>
              <a:t>I WANT to know when to expect an answer</a:t>
            </a:r>
          </a:p>
          <a:p>
            <a:r>
              <a:rPr lang="en-GB" dirty="0"/>
              <a:t>SO THAT I can make other plans if I’m unsuccessful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1A20-CF4A-2D33-01CD-62035B1A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job stories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CD341F-D4CF-0A03-E02A-28B0B32F07AE}"/>
              </a:ext>
            </a:extLst>
          </p:cNvPr>
          <p:cNvSpPr txBox="1">
            <a:spLocks/>
          </p:cNvSpPr>
          <p:nvPr/>
        </p:nvSpPr>
        <p:spPr>
          <a:xfrm>
            <a:off x="1141413" y="1833851"/>
            <a:ext cx="5591897" cy="185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AA63-5FCB-6E5B-236B-958953A20C2B}"/>
              </a:ext>
            </a:extLst>
          </p:cNvPr>
          <p:cNvSpPr txBox="1">
            <a:spLocks/>
          </p:cNvSpPr>
          <p:nvPr/>
        </p:nvSpPr>
        <p:spPr>
          <a:xfrm>
            <a:off x="1141413" y="1833851"/>
            <a:ext cx="5591897" cy="4002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I confirm my details</a:t>
            </a:r>
          </a:p>
          <a:p>
            <a:r>
              <a:rPr lang="en-GB" dirty="0"/>
              <a:t>I WANT to double-check what I entered</a:t>
            </a:r>
          </a:p>
          <a:p>
            <a:r>
              <a:rPr lang="en-GB" dirty="0"/>
              <a:t>SO THAT I reduce the chance of error before sending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WHEN I complete the application</a:t>
            </a:r>
          </a:p>
          <a:p>
            <a:r>
              <a:rPr lang="en-GB" dirty="0"/>
              <a:t>I WANT to understand which is the right lending for me</a:t>
            </a:r>
          </a:p>
          <a:p>
            <a:r>
              <a:rPr lang="en-GB" dirty="0"/>
              <a:t>SO THAT I can borrow what I need, and know what I can pay back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35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0832-7825-E192-DCB1-D02AAE52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approach we took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E74B-0469-1296-8D50-09CDB821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 team of 4 – me, UX designer, researcher, project stream lead.</a:t>
            </a:r>
          </a:p>
          <a:p>
            <a:r>
              <a:rPr lang="en-GB" dirty="0"/>
              <a:t>Worked closely with Legal, Risk, Product and Compliance too.</a:t>
            </a:r>
          </a:p>
          <a:p>
            <a:r>
              <a:rPr lang="en-GB" dirty="0"/>
              <a:t>Originally thought about creating a chatbot to guide users through.</a:t>
            </a:r>
          </a:p>
          <a:p>
            <a:r>
              <a:rPr lang="en-GB" dirty="0"/>
              <a:t>Chatbots replicating in-person services, then referring them to real bankers, confused people and felt ‘uncanny’.</a:t>
            </a:r>
          </a:p>
          <a:p>
            <a:r>
              <a:rPr lang="en-GB" dirty="0"/>
              <a:t>Created a series of natural language forms, that would contain multiple questions in one or two sentences.</a:t>
            </a:r>
          </a:p>
          <a:p>
            <a:r>
              <a:rPr lang="en-GB" dirty="0"/>
              <a:t>Context-led, and able to generate new questions depending on what people previously entered. Created a ‘user voice’ for customers to enter this information.</a:t>
            </a:r>
          </a:p>
          <a:p>
            <a:r>
              <a:rPr lang="en-GB" dirty="0"/>
              <a:t>Then, would add in ‘banker voice’ sections which would feed back on the progress made so far. 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D90478D-0F2B-743A-4B50-C5CA78AFE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27229"/>
              </p:ext>
            </p:extLst>
          </p:nvPr>
        </p:nvGraphicFramePr>
        <p:xfrm>
          <a:off x="14122400" y="4438650"/>
          <a:ext cx="100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99720" imgH="401400" progId="Package">
                  <p:embed/>
                </p:oleObj>
              </mc:Choice>
              <mc:Fallback>
                <p:oleObj name="Packager Shell Object" showAsIcon="1" r:id="rId2" imgW="999720" imgH="401400" progId="Package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D90478D-0F2B-743A-4B50-C5CA78AFE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2400" y="4438650"/>
                        <a:ext cx="10001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66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3AF83E-3120-320E-1D2E-0CD74142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" y="2361015"/>
            <a:ext cx="4842164" cy="1928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A9CC7-1C9A-9E1B-DA1E-DCC86D894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20" y="2361015"/>
            <a:ext cx="5625735" cy="19998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E1A8421-D9DE-473E-6F88-DBE6F7A7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4" y="330489"/>
            <a:ext cx="10515600" cy="1325563"/>
          </a:xfrm>
        </p:spPr>
        <p:txBody>
          <a:bodyPr/>
          <a:lstStyle/>
          <a:p>
            <a:r>
              <a:rPr lang="en-GB" dirty="0"/>
              <a:t>Examples of user voice</a:t>
            </a:r>
          </a:p>
        </p:txBody>
      </p:sp>
    </p:spTree>
    <p:extLst>
      <p:ext uri="{BB962C8B-B14F-4D97-AF65-F5344CB8AC3E}">
        <p14:creationId xmlns:p14="http://schemas.microsoft.com/office/powerpoint/2010/main" val="171856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12C8-9097-DF46-8091-177E28FA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46" y="45332"/>
            <a:ext cx="9905998" cy="1478570"/>
          </a:xfrm>
        </p:spPr>
        <p:txBody>
          <a:bodyPr/>
          <a:lstStyle/>
          <a:p>
            <a:r>
              <a:rPr lang="en-GB" dirty="0"/>
              <a:t>Examples of banker voice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CF892-F48C-BE2B-864A-6B7B64747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4" y="1530252"/>
            <a:ext cx="4553184" cy="3810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E52586-CDFC-E295-11F6-C1A21A8C3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03" y="1530252"/>
            <a:ext cx="6039160" cy="38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3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0832-7825-E192-DCB1-D02AAE52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Connecting the back and front-ends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E74B-0469-1296-8D50-09CDB821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Worked with </a:t>
            </a:r>
            <a:r>
              <a:rPr lang="en-GB" dirty="0" err="1"/>
              <a:t>devs</a:t>
            </a:r>
            <a:r>
              <a:rPr lang="en-GB" dirty="0"/>
              <a:t> and Product experts to expand on the wireframe and bring features to life.</a:t>
            </a:r>
          </a:p>
          <a:p>
            <a:pPr marL="0" indent="0">
              <a:buNone/>
            </a:pPr>
            <a:r>
              <a:rPr lang="en-GB" dirty="0"/>
              <a:t>Example:</a:t>
            </a:r>
          </a:p>
          <a:p>
            <a:r>
              <a:rPr lang="en-GB" dirty="0"/>
              <a:t>There were 3 different lending types to choose from, but we needed to confirm the reason why someone needed lending before suggesting the right option for them.</a:t>
            </a:r>
          </a:p>
          <a:p>
            <a:r>
              <a:rPr lang="en-GB" dirty="0"/>
              <a:t>Originally we created a bank of 70+ keywords which someone could choose from, which would reveal 9 or 10 sub-options (e.g. unsecured loan for 1/2/3 years, unsecured overdraft for 1/2/3 years, asset hire for 1/2/3 years). </a:t>
            </a:r>
          </a:p>
          <a:p>
            <a:r>
              <a:rPr lang="en-GB" dirty="0"/>
              <a:t>From there we could direct users to the right product for them, with the right timeframe (e.g. light business renovations = unsecured loan for 1 year, business re-building = unsecured overdraft for 3 years).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D90478D-0F2B-743A-4B50-C5CA78AFEB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2400" y="4438650"/>
          <a:ext cx="100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99720" imgH="401400" progId="Package">
                  <p:embed/>
                </p:oleObj>
              </mc:Choice>
              <mc:Fallback>
                <p:oleObj name="Packager Shell Object" showAsIcon="1" r:id="rId2" imgW="999720" imgH="401400" progId="Package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D90478D-0F2B-743A-4B50-C5CA78AFE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2400" y="4438650"/>
                        <a:ext cx="10001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05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12C8-9097-DF46-8091-177E28FA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46" y="45332"/>
            <a:ext cx="9905998" cy="1478570"/>
          </a:xfrm>
        </p:spPr>
        <p:txBody>
          <a:bodyPr/>
          <a:lstStyle/>
          <a:p>
            <a:r>
              <a:rPr lang="en-GB" dirty="0"/>
              <a:t>Connecting front and back end (part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01E51-302F-23CF-E1BB-8D5740AED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91" y="1619106"/>
            <a:ext cx="7918708" cy="44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0832-7825-E192-DCB1-D02AAE52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approach we took (</a:t>
            </a:r>
            <a:r>
              <a:rPr lang="en-GB"/>
              <a:t>part 2)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E74B-0469-1296-8D50-09CDB821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Tested various iterations of designs with real SMEs.</a:t>
            </a:r>
          </a:p>
          <a:p>
            <a:r>
              <a:rPr lang="en-GB" dirty="0"/>
              <a:t>Incorporated qualitative testing, including the highlighter test.</a:t>
            </a:r>
          </a:p>
          <a:p>
            <a:r>
              <a:rPr lang="en-GB" dirty="0"/>
              <a:t>‘I like how simple the questions are to answer’.</a:t>
            </a:r>
          </a:p>
          <a:p>
            <a:r>
              <a:rPr lang="en-GB" dirty="0"/>
              <a:t>‘It doesn’t feel like I’m filling out an application form at all’.</a:t>
            </a:r>
          </a:p>
          <a:p>
            <a:r>
              <a:rPr lang="en-GB" dirty="0"/>
              <a:t>‘It feels like ANZ knows me’. </a:t>
            </a:r>
          </a:p>
          <a:p>
            <a:r>
              <a:rPr lang="en-GB" dirty="0"/>
              <a:t>‘I like the reassurance at the end of each section.’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D90478D-0F2B-743A-4B50-C5CA78AFEB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2400" y="4438650"/>
          <a:ext cx="100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99720" imgH="401400" progId="Package">
                  <p:embed/>
                </p:oleObj>
              </mc:Choice>
              <mc:Fallback>
                <p:oleObj name="Packager Shell Object" showAsIcon="1" r:id="rId2" imgW="999720" imgH="401400" progId="Package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D90478D-0F2B-743A-4B50-C5CA78AFE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2400" y="4438650"/>
                        <a:ext cx="10001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48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EDEF-88FA-CF47-2603-3A267EC1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9DF7-7612-C0D5-61CC-1DD98F15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Almost every Australian person or business has some involvement with ANZ.</a:t>
            </a:r>
          </a:p>
          <a:p>
            <a:r>
              <a:rPr lang="en-GB" dirty="0"/>
              <a:t>ANZ previously focused on personal finance and large-scale business finance, and wanted to branch out to small and medium-sized businesses. </a:t>
            </a:r>
          </a:p>
          <a:p>
            <a:r>
              <a:rPr lang="en-GB" dirty="0"/>
              <a:t>Start-ups like </a:t>
            </a:r>
            <a:r>
              <a:rPr lang="en-GB" dirty="0" err="1"/>
              <a:t>Prospa</a:t>
            </a:r>
            <a:r>
              <a:rPr lang="en-GB" dirty="0"/>
              <a:t> and Nimble had 33% of the SME market in 2019, compared to just 10% the year before.</a:t>
            </a:r>
          </a:p>
        </p:txBody>
      </p:sp>
    </p:spTree>
    <p:extLst>
      <p:ext uri="{BB962C8B-B14F-4D97-AF65-F5344CB8AC3E}">
        <p14:creationId xmlns:p14="http://schemas.microsoft.com/office/powerpoint/2010/main" val="232821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0832-7825-E192-DCB1-D02AAE52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problems we encountered…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E74B-0469-1296-8D50-09CDB821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Legal and Compliance insisting that we use more ‘corporate’ language for an SME audience.</a:t>
            </a:r>
          </a:p>
          <a:p>
            <a:r>
              <a:rPr lang="en-GB" dirty="0"/>
              <a:t>We brought key stakeholders from those teams into testing so they could see for themselves how SMEs struggled with that language.</a:t>
            </a:r>
          </a:p>
          <a:p>
            <a:r>
              <a:rPr lang="en-GB" dirty="0"/>
              <a:t>Before: ‘In the past 12 months I diversified my business portfolio’.</a:t>
            </a:r>
          </a:p>
          <a:p>
            <a:r>
              <a:rPr lang="en-GB" dirty="0"/>
              <a:t>After: ‘In the past 12 months I entered a market that I didn’t operate in before’.</a:t>
            </a:r>
          </a:p>
          <a:p>
            <a:r>
              <a:rPr lang="en-GB" dirty="0"/>
              <a:t>As of 2023, the wording has changed in line with whether someone’s primary business function has or hasn’t changed (allowing for more flexibility in the answer). 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D90478D-0F2B-743A-4B50-C5CA78AFEB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2400" y="4438650"/>
          <a:ext cx="100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99720" imgH="401400" progId="Package">
                  <p:embed/>
                </p:oleObj>
              </mc:Choice>
              <mc:Fallback>
                <p:oleObj name="Packager Shell Object" showAsIcon="1" r:id="rId2" imgW="999720" imgH="401400" progId="Package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D90478D-0F2B-743A-4B50-C5CA78AFE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2400" y="4438650"/>
                        <a:ext cx="10001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34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12C8-9097-DF46-8091-177E28FA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46" y="45332"/>
            <a:ext cx="9905998" cy="1478570"/>
          </a:xfrm>
        </p:spPr>
        <p:txBody>
          <a:bodyPr/>
          <a:lstStyle/>
          <a:p>
            <a:r>
              <a:rPr lang="en-GB"/>
              <a:t>example </a:t>
            </a:r>
            <a:r>
              <a:rPr lang="en-GB" dirty="0"/>
              <a:t>of simplified language (as of 2023)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03E07F-C080-7969-C8B9-38F6E0BC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0" y="1877457"/>
            <a:ext cx="7968094" cy="34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0832-7825-E192-DCB1-D02AAE52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problems we encountered… part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E74B-0469-1296-8D50-09CDB821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SMEs were initially unsure that the automated process could calculate their lending amount so quickly. </a:t>
            </a:r>
          </a:p>
          <a:p>
            <a:r>
              <a:rPr lang="en-GB" dirty="0"/>
              <a:t>‘Has it had time to think?’ </a:t>
            </a:r>
          </a:p>
          <a:p>
            <a:r>
              <a:rPr lang="en-GB" dirty="0"/>
              <a:t>Had to add in an artificial 15-second transition screen to tell them that it was ‘calculating’ their lending arrangement, even though it had already happened. 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D90478D-0F2B-743A-4B50-C5CA78AFEB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2400" y="4438650"/>
          <a:ext cx="100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99720" imgH="401400" progId="Package">
                  <p:embed/>
                </p:oleObj>
              </mc:Choice>
              <mc:Fallback>
                <p:oleObj name="Packager Shell Object" showAsIcon="1" r:id="rId2" imgW="999720" imgH="401400" progId="Package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D90478D-0F2B-743A-4B50-C5CA78AFE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2400" y="4438650"/>
                        <a:ext cx="10001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888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12C8-9097-DF46-8091-177E28FA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46" y="45332"/>
            <a:ext cx="9905998" cy="1478570"/>
          </a:xfrm>
        </p:spPr>
        <p:txBody>
          <a:bodyPr/>
          <a:lstStyle/>
          <a:p>
            <a:r>
              <a:rPr lang="en-GB" dirty="0"/>
              <a:t>example of transitional screen (as of 2023)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0758F-0512-E81F-97DE-90F648AB4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98" y="1523902"/>
            <a:ext cx="4156494" cy="41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3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0832-7825-E192-DCB1-D02AAE52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results of the process (2020)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E74B-0469-1296-8D50-09CDB821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Reduced waiting time for an unconditional offer to just 48 hours, down from 30 days.</a:t>
            </a:r>
          </a:p>
          <a:p>
            <a:r>
              <a:rPr lang="en-GB" dirty="0"/>
              <a:t>SMEs could complete their application within 25 minutes, having answered all of the questions ANZ needed.</a:t>
            </a:r>
          </a:p>
          <a:p>
            <a:r>
              <a:rPr lang="en-GB" dirty="0"/>
              <a:t>If SMEs were better suited to other products, we could share that information in the middle of the journey rather than informing them weeks after.</a:t>
            </a:r>
          </a:p>
          <a:p>
            <a:endParaRPr lang="en-GB" dirty="0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D90478D-0F2B-743A-4B50-C5CA78AFEB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2400" y="4438650"/>
          <a:ext cx="100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99720" imgH="401400" progId="Package">
                  <p:embed/>
                </p:oleObj>
              </mc:Choice>
              <mc:Fallback>
                <p:oleObj name="Packager Shell Object" showAsIcon="1" r:id="rId2" imgW="999720" imgH="401400" progId="Package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D90478D-0F2B-743A-4B50-C5CA78AFE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2400" y="4438650"/>
                        <a:ext cx="10001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712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0832-7825-E192-DCB1-D02AAE52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results of the process (2020-2024)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E74B-0469-1296-8D50-09CDB821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Adapted for a post-COVID world (i.e. questions were changed to reflect COVID-related downturn in the last 12 months).</a:t>
            </a:r>
          </a:p>
          <a:p>
            <a:r>
              <a:rPr lang="en-GB" dirty="0"/>
              <a:t>Nearly 3,000 applications per month (almost 100 per day) </a:t>
            </a:r>
            <a:r>
              <a:rPr lang="en-GB"/>
              <a:t>or roughly 14</a:t>
            </a:r>
            <a:r>
              <a:rPr lang="en-GB" dirty="0"/>
              <a:t>% of the market share.</a:t>
            </a:r>
          </a:p>
          <a:p>
            <a:r>
              <a:rPr lang="en-GB" dirty="0"/>
              <a:t>Internal NPS score: 67 (3 points away from ‘world-class’).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D90478D-0F2B-743A-4B50-C5CA78AFEB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2400" y="4438650"/>
          <a:ext cx="100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99720" imgH="401400" progId="Package">
                  <p:embed/>
                </p:oleObj>
              </mc:Choice>
              <mc:Fallback>
                <p:oleObj name="Packager Shell Object" showAsIcon="1" r:id="rId2" imgW="999720" imgH="401400" progId="Package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D90478D-0F2B-743A-4B50-C5CA78AFE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2400" y="4438650"/>
                        <a:ext cx="10001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62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A358-D510-1FF8-98C3-E57D7C787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205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3FBCDD-20B1-6440-9C01-158D613A0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5" b="38283"/>
          <a:stretch/>
        </p:blipFill>
        <p:spPr>
          <a:xfrm>
            <a:off x="3180214" y="1939637"/>
            <a:ext cx="5485805" cy="4232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FD6677-3480-9CDC-325E-2DB0358F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1325563"/>
          </a:xfrm>
        </p:spPr>
        <p:txBody>
          <a:bodyPr/>
          <a:lstStyle/>
          <a:p>
            <a:r>
              <a:rPr lang="en-GB" dirty="0"/>
              <a:t>What ANZ offered customers in 2019…</a:t>
            </a:r>
          </a:p>
        </p:txBody>
      </p:sp>
    </p:spTree>
    <p:extLst>
      <p:ext uri="{BB962C8B-B14F-4D97-AF65-F5344CB8AC3E}">
        <p14:creationId xmlns:p14="http://schemas.microsoft.com/office/powerpoint/2010/main" val="289241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6C60-0991-FDAE-7650-6E0859E9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ANZ offered customers in 2019…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743BC-436B-9542-84DB-C42C0CDD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ANZ’s process involved a paper form that a customer would need to fill out, sign, scan, then send to the National Business Centre in Melbourne.</a:t>
            </a:r>
          </a:p>
          <a:p>
            <a:r>
              <a:rPr lang="en-GB" dirty="0"/>
              <a:t>SMEs would receive a call from an ANZ banker or be invited to discuss their application in person.</a:t>
            </a:r>
          </a:p>
          <a:p>
            <a:r>
              <a:rPr lang="en-GB" dirty="0"/>
              <a:t>Within 30 days (!) they’d receive a response on whether their application for a loan, overdraft or other lending product was successful.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32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BF5B7B-0E5D-D9EE-7B16-AD355A83E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07" y="179805"/>
            <a:ext cx="6231465" cy="2958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A40123-C959-ED4E-2871-9B77FBCEB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07" y="3429000"/>
            <a:ext cx="6222369" cy="29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1FD6677-3480-9CDC-325E-2DB0358F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1325563"/>
          </a:xfrm>
        </p:spPr>
        <p:txBody>
          <a:bodyPr/>
          <a:lstStyle/>
          <a:p>
            <a:r>
              <a:rPr lang="en-GB" dirty="0"/>
              <a:t>The COMPETITION in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D6332-8682-2689-B0ED-29645B79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3" y="2198141"/>
            <a:ext cx="5569527" cy="2628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DD4737-DBF7-5DCE-CFAE-93734BA23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97" y="2125767"/>
            <a:ext cx="4151184" cy="2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B9E4-4136-B3B0-C57A-AFB4BEF9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customers’ pain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FEB3-B921-42ED-C1B2-7B2A9D88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When talking to real SMEs about their needs from a lender:</a:t>
            </a:r>
          </a:p>
          <a:p>
            <a:pPr marL="0" indent="0">
              <a:buNone/>
            </a:pPr>
            <a:r>
              <a:rPr lang="en-GB" dirty="0"/>
              <a:t>- They didn’t have weeks to wait for a loan, they needed it in hours (or days at a push).</a:t>
            </a:r>
          </a:p>
          <a:p>
            <a:pPr>
              <a:buFontTx/>
              <a:buChar char="-"/>
            </a:pPr>
            <a:r>
              <a:rPr lang="en-GB" dirty="0"/>
              <a:t>They’d turn to newer, more agile companies even though they weren’t as well known. </a:t>
            </a:r>
          </a:p>
          <a:p>
            <a:pPr>
              <a:buFontTx/>
              <a:buChar char="-"/>
            </a:pPr>
            <a:r>
              <a:rPr lang="en-GB" dirty="0"/>
              <a:t>They were prepared to pay back double the interest rate, in half the repayment time, if they were guaranteed that speed of delivery. </a:t>
            </a:r>
          </a:p>
          <a:p>
            <a:pPr>
              <a:buFontTx/>
              <a:buChar char="-"/>
            </a:pPr>
            <a:r>
              <a:rPr lang="en-GB" dirty="0"/>
              <a:t>They appreciated ANZ’s expertise and insight, but needed an answer at pace. </a:t>
            </a:r>
          </a:p>
        </p:txBody>
      </p:sp>
    </p:spTree>
    <p:extLst>
      <p:ext uri="{BB962C8B-B14F-4D97-AF65-F5344CB8AC3E}">
        <p14:creationId xmlns:p14="http://schemas.microsoft.com/office/powerpoint/2010/main" val="397878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6C60-0991-FDAE-7650-6E0859E9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ANZ aimed to offer post-2020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743BC-436B-9542-84DB-C42C0CDD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 quick, easy-to-use online application.</a:t>
            </a:r>
          </a:p>
          <a:p>
            <a:r>
              <a:rPr lang="en-GB" dirty="0"/>
              <a:t>A snapshot of real-time financials from MYOB, </a:t>
            </a:r>
            <a:r>
              <a:rPr lang="en-GB" dirty="0" err="1"/>
              <a:t>Quickbooks</a:t>
            </a:r>
            <a:r>
              <a:rPr lang="en-GB" dirty="0"/>
              <a:t> and Xero to calculate loan amounts in minutes.</a:t>
            </a:r>
          </a:p>
          <a:p>
            <a:r>
              <a:rPr lang="en-GB" dirty="0"/>
              <a:t>A way to send unconditional offers in just hours, not days or weeks (subject to financial checks).</a:t>
            </a:r>
          </a:p>
          <a:p>
            <a:r>
              <a:rPr lang="en-GB" dirty="0"/>
              <a:t>Something industry-leading, not just a digitised version of the existing application form.</a:t>
            </a:r>
          </a:p>
          <a:p>
            <a:r>
              <a:rPr lang="en-GB" dirty="0"/>
              <a:t>That same expertise and level of trust they’d expect from a ‘big four’ bank, but with the speed and flexibility of a start-up.</a:t>
            </a:r>
          </a:p>
        </p:txBody>
      </p:sp>
    </p:spTree>
    <p:extLst>
      <p:ext uri="{BB962C8B-B14F-4D97-AF65-F5344CB8AC3E}">
        <p14:creationId xmlns:p14="http://schemas.microsoft.com/office/powerpoint/2010/main" val="34226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1A20-CF4A-2D33-01CD-62035B1A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story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CD341F-D4CF-0A03-E02A-28B0B32F07AE}"/>
              </a:ext>
            </a:extLst>
          </p:cNvPr>
          <p:cNvSpPr txBox="1">
            <a:spLocks/>
          </p:cNvSpPr>
          <p:nvPr/>
        </p:nvSpPr>
        <p:spPr>
          <a:xfrm>
            <a:off x="1293812" y="24018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AS A small business owner</a:t>
            </a:r>
          </a:p>
          <a:p>
            <a:r>
              <a:rPr lang="en-GB"/>
              <a:t>I WANT to apply for the right lending, fast </a:t>
            </a:r>
          </a:p>
          <a:p>
            <a:r>
              <a:rPr lang="en-GB"/>
              <a:t>SO THAT I can keep my business running smoothly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92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2539</TotalTime>
  <Words>1381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Tw Cen MT</vt:lpstr>
      <vt:lpstr>Circuit</vt:lpstr>
      <vt:lpstr>Packager Shell Object</vt:lpstr>
      <vt:lpstr>Content case study:  ANZ GoBiz</vt:lpstr>
      <vt:lpstr>The context</vt:lpstr>
      <vt:lpstr>What ANZ offered customers in 2019…</vt:lpstr>
      <vt:lpstr>What ANZ offered customers in 2019… </vt:lpstr>
      <vt:lpstr>PowerPoint Presentation</vt:lpstr>
      <vt:lpstr>The COMPETITION in 2019</vt:lpstr>
      <vt:lpstr>Our customers’ pain points</vt:lpstr>
      <vt:lpstr>What ANZ aimed to offer post-2020</vt:lpstr>
      <vt:lpstr>User story</vt:lpstr>
      <vt:lpstr>This is where I came in…</vt:lpstr>
      <vt:lpstr>The questions we needed to ask ourselves</vt:lpstr>
      <vt:lpstr>EXAMPLEs OF job stories</vt:lpstr>
      <vt:lpstr>EXAMPLEs OF job stories</vt:lpstr>
      <vt:lpstr>The approach we took</vt:lpstr>
      <vt:lpstr>Examples of user voice</vt:lpstr>
      <vt:lpstr>Examples of banker voice</vt:lpstr>
      <vt:lpstr>Connecting the back and front-ends</vt:lpstr>
      <vt:lpstr>Connecting front and back end (part 2)</vt:lpstr>
      <vt:lpstr>The approach we took (part 2)</vt:lpstr>
      <vt:lpstr>The problems we encountered…</vt:lpstr>
      <vt:lpstr>example of simplified language (as of 2023)</vt:lpstr>
      <vt:lpstr>The problems we encountered… part 2</vt:lpstr>
      <vt:lpstr>example of transitional screen (as of 2023)</vt:lpstr>
      <vt:lpstr>The results of the process (2020)</vt:lpstr>
      <vt:lpstr>The results of the process (2020-2024)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case study:  Deposit Limit Tracker</dc:title>
  <dc:creator>Jake Kraweckyj</dc:creator>
  <cp:lastModifiedBy>Jake Kraweckyj</cp:lastModifiedBy>
  <cp:revision>3</cp:revision>
  <dcterms:created xsi:type="dcterms:W3CDTF">2023-07-30T09:52:18Z</dcterms:created>
  <dcterms:modified xsi:type="dcterms:W3CDTF">2024-08-28T04:25:20Z</dcterms:modified>
</cp:coreProperties>
</file>